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9" r:id="rId2"/>
    <p:sldId id="342" r:id="rId3"/>
    <p:sldId id="311" r:id="rId4"/>
    <p:sldId id="336" r:id="rId5"/>
    <p:sldId id="341" r:id="rId6"/>
    <p:sldId id="335" r:id="rId7"/>
    <p:sldId id="339" r:id="rId8"/>
    <p:sldId id="337" r:id="rId9"/>
    <p:sldId id="338" r:id="rId10"/>
    <p:sldId id="324" r:id="rId11"/>
    <p:sldId id="340" r:id="rId12"/>
    <p:sldId id="343" r:id="rId13"/>
    <p:sldId id="326" r:id="rId14"/>
    <p:sldId id="310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Perry" initials="RP" lastIdx="5" clrIdx="0">
    <p:extLst>
      <p:ext uri="{19B8F6BF-5375-455C-9EA6-DF929625EA0E}">
        <p15:presenceInfo xmlns:p15="http://schemas.microsoft.com/office/powerpoint/2012/main" userId="S-1-5-21-796845957-287218729-725345543-145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BB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7" autoAdjust="0"/>
    <p:restoredTop sz="66054" autoAdjust="0"/>
  </p:normalViewPr>
  <p:slideViewPr>
    <p:cSldViewPr snapToGrid="0">
      <p:cViewPr varScale="1">
        <p:scale>
          <a:sx n="48" d="100"/>
          <a:sy n="48" d="100"/>
        </p:scale>
        <p:origin x="6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-3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75" cy="481046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064" y="0"/>
            <a:ext cx="3170475" cy="481046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1C183B9-47C1-4114-B8B8-9C9E22654AF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56"/>
            <a:ext cx="3170475" cy="48104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064" y="9120156"/>
            <a:ext cx="3170475" cy="481045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9D03DC32-CAA2-45C4-BD96-9E9ABD6D3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8" tIns="48329" rIns="96658" bIns="48329" rtlCol="0"/>
          <a:lstStyle>
            <a:lvl1pPr algn="r">
              <a:defRPr sz="1200"/>
            </a:lvl1pPr>
          </a:lstStyle>
          <a:p>
            <a:fld id="{39786D7D-5760-4CCB-8E35-8DE29F0A82FE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6288" y="1200150"/>
            <a:ext cx="5762625" cy="3241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8" tIns="48329" rIns="96658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</p:spPr>
        <p:txBody>
          <a:bodyPr vert="horz" lIns="96658" tIns="48329" rIns="96658" bIns="4832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8" tIns="48329" rIns="96658" bIns="48329" rtlCol="0" anchor="b"/>
          <a:lstStyle>
            <a:lvl1pPr algn="r">
              <a:defRPr sz="1200"/>
            </a:lvl1pPr>
          </a:lstStyle>
          <a:p>
            <a:fld id="{4B9FB51C-4107-49BC-9A57-338460F8CB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4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6DC0-4C6B-4906-89A0-61773943CC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61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24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E2599-B6DD-4604-94C4-ECDEF8D696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3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57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05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683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66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55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0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39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9FB51C-4107-49BC-9A57-338460F8CB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3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17AC-4447-42B2-A1F7-E9DCF0FD8E49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3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065D3-825F-4E50-A1E6-BFAC0C0B19B9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6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D4F2-8264-49FA-AA64-6AD367B76CCD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8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AD301-8361-426D-AB41-B295AAD847E2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8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C1AC-CD54-4B0F-A1A7-ADA3B1ABF430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8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C6F6E-80C1-4255-B7BE-5115449CEC1A}" type="datetime1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8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5A689-F8BA-4C1C-8CE2-68EB321A3840}" type="datetime1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C3C5-FF85-405A-B1B1-5CB75F2F517F}" type="datetime1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3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2520-8CB6-4C85-B47D-2B9CE9CFD393}" type="datetime1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1DB0-CEAE-40A1-BDAA-DA60916434A7}" type="datetime1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7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72FB3-DFE4-41D5-BC37-00F0F474C15D}" type="datetime1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7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8EAC3-01A9-4E2D-9D9E-61467348ACEA}" type="datetime1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91B35-56C2-4B2B-AB03-49730AE1A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1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ons.wikimedia.org/wiki/File:Check_mark_23x20_02.sv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467225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3BC9-24A6-4090-AD96-EA972501BE3F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40" y="1791016"/>
            <a:ext cx="2454544" cy="2454544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856049" y="1057677"/>
            <a:ext cx="5910943" cy="354343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5400" b="1" dirty="0" smtClean="0"/>
          </a:p>
          <a:p>
            <a:r>
              <a:rPr lang="es-ES" sz="5400" b="1" dirty="0"/>
              <a:t>Reunión del Comité del Plan de Responsabilidad de Control Local</a:t>
            </a:r>
            <a:endParaRPr lang="en-US" sz="5400" b="1" dirty="0"/>
          </a:p>
          <a:p>
            <a:r>
              <a:rPr lang="en-US" sz="5400" b="1" dirty="0" smtClean="0"/>
              <a:t>29 de mayo de 2018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79153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s-ES" dirty="0"/>
              <a:t>Lo que hemos logrado para apoyar el aprendizaje de los estudiantes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b="1" dirty="0" smtClean="0"/>
              <a:t>El Mayor </a:t>
            </a:r>
            <a:r>
              <a:rPr lang="en-US" sz="3200" b="1" dirty="0" err="1" smtClean="0"/>
              <a:t>Progreso</a:t>
            </a:r>
            <a:endParaRPr lang="en-US" sz="3200" b="1" dirty="0" smtClean="0"/>
          </a:p>
          <a:p>
            <a:r>
              <a:rPr lang="es-ES" dirty="0"/>
              <a:t>Alineación de las vías de Educación de Carrera Técnica y desarrollo de los contornos de los cursos que cumplen con los Estándares Modelo CTE </a:t>
            </a:r>
            <a:r>
              <a:rPr lang="es-ES" dirty="0" smtClean="0"/>
              <a:t>2013</a:t>
            </a:r>
          </a:p>
          <a:p>
            <a:r>
              <a:rPr lang="es-ES" dirty="0"/>
              <a:t>Aprendizaje profesional coherente para apoyar el enfoque instructivo del distrito, que se ha definido como: Todos los </a:t>
            </a:r>
            <a:r>
              <a:rPr lang="es-ES" dirty="0" smtClean="0"/>
              <a:t>estudiantes </a:t>
            </a:r>
            <a:r>
              <a:rPr lang="es-ES" dirty="0" err="1"/>
              <a:t>co</a:t>
            </a:r>
            <a:r>
              <a:rPr lang="es-ES" dirty="0"/>
              <a:t>-construyen el significado y demuestran una comprensión profunda a través de tareas de aprendizaje relevantes, rigurosas y basadas en la investigación alineadas con los </a:t>
            </a:r>
            <a:r>
              <a:rPr lang="es-ES" dirty="0" smtClean="0"/>
              <a:t>estándares</a:t>
            </a:r>
          </a:p>
          <a:p>
            <a:r>
              <a:rPr lang="en-US" dirty="0" err="1"/>
              <a:t>Disminución</a:t>
            </a:r>
            <a:r>
              <a:rPr lang="en-US" dirty="0"/>
              <a:t> del </a:t>
            </a:r>
            <a:r>
              <a:rPr lang="en-US" dirty="0" err="1"/>
              <a:t>ausentismo</a:t>
            </a:r>
            <a:r>
              <a:rPr lang="en-US" dirty="0"/>
              <a:t> </a:t>
            </a:r>
            <a:r>
              <a:rPr lang="en-US" dirty="0" err="1" smtClean="0"/>
              <a:t>crónico</a:t>
            </a:r>
            <a:endParaRPr lang="en-US" dirty="0" smtClean="0"/>
          </a:p>
          <a:p>
            <a:r>
              <a:rPr lang="en-US" dirty="0" err="1"/>
              <a:t>Disminuye</a:t>
            </a:r>
            <a:r>
              <a:rPr lang="en-US" dirty="0"/>
              <a:t> en </a:t>
            </a:r>
            <a:r>
              <a:rPr lang="en-US" dirty="0" smtClean="0"/>
              <a:t>suspensions</a:t>
            </a:r>
          </a:p>
          <a:p>
            <a:r>
              <a:rPr lang="en-US" dirty="0" err="1"/>
              <a:t>Disminución</a:t>
            </a:r>
            <a:r>
              <a:rPr lang="en-US" dirty="0"/>
              <a:t> de </a:t>
            </a:r>
            <a:r>
              <a:rPr lang="en-US" dirty="0" smtClean="0"/>
              <a:t>expulsions</a:t>
            </a:r>
          </a:p>
          <a:p>
            <a:r>
              <a:rPr lang="es-ES" dirty="0"/>
              <a:t>Desarrollo de opciones de cursos de Estudios Étnicos para apoyar el requisito de graduación de Estudios Étnicos; desarrollo de una declaración de objetivos y estándares para Estudios Étnicos cursos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8296"/>
            <a:ext cx="10515600" cy="1770507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es-ES" dirty="0" smtClean="0"/>
              <a:t>Lo </a:t>
            </a:r>
            <a:r>
              <a:rPr lang="es-ES" dirty="0"/>
              <a:t>que hemos logrado para apoyar el aprendizaje de los estudiantes</a:t>
            </a:r>
            <a:r>
              <a:rPr lang="en-US" dirty="0" smtClean="0"/>
              <a:t> we have achieved to support student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48803"/>
            <a:ext cx="10515600" cy="430754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200" b="1" dirty="0" smtClean="0"/>
              <a:t>El Mayor </a:t>
            </a:r>
            <a:r>
              <a:rPr lang="en-US" sz="3200" b="1" dirty="0" err="1" smtClean="0"/>
              <a:t>Progreso</a:t>
            </a:r>
            <a:endParaRPr lang="en-US" sz="3200" b="1" dirty="0" smtClean="0"/>
          </a:p>
          <a:p>
            <a:r>
              <a:rPr lang="es-ES" dirty="0"/>
              <a:t>Desarrollo y uso consistente de evaluaciones comunes del distrito en Lectura, Matemáticas y Bienestar </a:t>
            </a:r>
            <a:r>
              <a:rPr lang="es-ES" dirty="0" smtClean="0"/>
              <a:t>Socioemocional</a:t>
            </a:r>
          </a:p>
          <a:p>
            <a:r>
              <a:rPr lang="es-ES" dirty="0"/>
              <a:t>Desarrollo de un Memorando de Entendimiento para la inscripción doble con Woodland </a:t>
            </a:r>
            <a:r>
              <a:rPr lang="es-ES" dirty="0" err="1"/>
              <a:t>Community</a:t>
            </a:r>
            <a:r>
              <a:rPr lang="es-ES" dirty="0"/>
              <a:t> </a:t>
            </a:r>
            <a:r>
              <a:rPr lang="es-ES" dirty="0" err="1" smtClean="0"/>
              <a:t>College</a:t>
            </a:r>
            <a:endParaRPr lang="es-ES" dirty="0" smtClean="0"/>
          </a:p>
          <a:p>
            <a:r>
              <a:rPr lang="es-ES" dirty="0"/>
              <a:t>Desarrollo de asociaciones con organizaciones y agencias comunitarias, incluida una asociación con la Ciudad de Woodland para establecer el verano en el </a:t>
            </a:r>
            <a:r>
              <a:rPr lang="es-ES" dirty="0" smtClean="0"/>
              <a:t>Municipio.</a:t>
            </a:r>
          </a:p>
          <a:p>
            <a:r>
              <a:rPr lang="es-ES" dirty="0"/>
              <a:t>Aumentos en el número de talleres para padres a través del Empoderamiento de los P</a:t>
            </a:r>
            <a:r>
              <a:rPr lang="es-ES" dirty="0" smtClean="0"/>
              <a:t>adres</a:t>
            </a:r>
          </a:p>
          <a:p>
            <a:r>
              <a:rPr lang="es-ES" dirty="0"/>
              <a:t>Aumentos en la tasa de graduación para estudiantes </a:t>
            </a:r>
            <a:r>
              <a:rPr lang="es-ES" dirty="0" smtClean="0"/>
              <a:t>del aprendizaje de </a:t>
            </a:r>
            <a:r>
              <a:rPr lang="es-ES" dirty="0"/>
              <a:t>inglés, bajos ingresos y estudiantes con </a:t>
            </a:r>
            <a:r>
              <a:rPr lang="es-ES" dirty="0" smtClean="0"/>
              <a:t>discapacidades</a:t>
            </a:r>
          </a:p>
          <a:p>
            <a:r>
              <a:rPr lang="es-ES" dirty="0"/>
              <a:t>Aumento en el número de estudiantes que cumplen con los requisitos </a:t>
            </a:r>
            <a:r>
              <a:rPr lang="es-ES" dirty="0" smtClean="0"/>
              <a:t>a-g</a:t>
            </a:r>
          </a:p>
          <a:p>
            <a:r>
              <a:rPr lang="es-ES" dirty="0"/>
              <a:t>Aumento en el número de estudiantes en el nivel Preparado en el indicador de universidad y </a:t>
            </a:r>
            <a:r>
              <a:rPr lang="es-ES" dirty="0" smtClean="0"/>
              <a:t>carrera</a:t>
            </a:r>
          </a:p>
          <a:p>
            <a:r>
              <a:rPr lang="es-ES" dirty="0"/>
              <a:t>Aumento en el número de sellos estatales de lectoescritura bilingüe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err="1" smtClean="0"/>
              <a:t>Preguntas</a:t>
            </a:r>
            <a:r>
              <a:rPr lang="en-US" dirty="0" smtClean="0"/>
              <a:t> y Comentarios del LCAP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Meta 1 = </a:t>
            </a:r>
            <a:r>
              <a:rPr lang="en-US" sz="4000" dirty="0" err="1"/>
              <a:t>página</a:t>
            </a:r>
            <a:r>
              <a:rPr lang="en-US" sz="4000" dirty="0"/>
              <a:t> </a:t>
            </a:r>
            <a:r>
              <a:rPr lang="en-US" sz="4000" dirty="0" smtClean="0"/>
              <a:t>59</a:t>
            </a:r>
          </a:p>
          <a:p>
            <a:r>
              <a:rPr lang="en-US" sz="4000" dirty="0" smtClean="0"/>
              <a:t>Meta 2 = </a:t>
            </a:r>
            <a:r>
              <a:rPr lang="en-US" sz="4000" dirty="0" err="1"/>
              <a:t>página</a:t>
            </a:r>
            <a:r>
              <a:rPr lang="en-US" sz="4000" dirty="0"/>
              <a:t> </a:t>
            </a:r>
            <a:r>
              <a:rPr lang="en-US" sz="4000" dirty="0" smtClean="0"/>
              <a:t>71</a:t>
            </a:r>
          </a:p>
          <a:p>
            <a:r>
              <a:rPr lang="en-US" sz="4000" dirty="0" smtClean="0"/>
              <a:t>Meta 3 = </a:t>
            </a:r>
            <a:r>
              <a:rPr lang="en-US" sz="4000" dirty="0" err="1"/>
              <a:t>página</a:t>
            </a:r>
            <a:r>
              <a:rPr lang="en-US" sz="4000" dirty="0"/>
              <a:t> </a:t>
            </a:r>
            <a:r>
              <a:rPr lang="en-US" sz="4000" dirty="0" smtClean="0"/>
              <a:t>81</a:t>
            </a:r>
          </a:p>
          <a:p>
            <a:r>
              <a:rPr lang="en-US" sz="4000" dirty="0" smtClean="0"/>
              <a:t>Meta 4 = </a:t>
            </a:r>
            <a:r>
              <a:rPr lang="en-US" sz="4000" dirty="0" err="1"/>
              <a:t>página</a:t>
            </a:r>
            <a:r>
              <a:rPr lang="en-US" sz="4000" dirty="0"/>
              <a:t> </a:t>
            </a:r>
            <a:r>
              <a:rPr lang="en-US" sz="4000" dirty="0" smtClean="0"/>
              <a:t>93</a:t>
            </a:r>
          </a:p>
          <a:p>
            <a:r>
              <a:rPr lang="en-US" sz="4000" dirty="0" smtClean="0"/>
              <a:t>Meta 5 = </a:t>
            </a:r>
            <a:r>
              <a:rPr lang="en-US" sz="4000" dirty="0" err="1"/>
              <a:t>página</a:t>
            </a:r>
            <a:r>
              <a:rPr lang="en-US" sz="4000" dirty="0"/>
              <a:t> </a:t>
            </a:r>
            <a:r>
              <a:rPr lang="en-US" sz="4000" dirty="0" smtClean="0"/>
              <a:t>100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LCAP Draft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Los Proximos Pasos para el LCAP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Finalizar el presupuesto</a:t>
            </a:r>
          </a:p>
          <a:p>
            <a:r>
              <a:rPr lang="en-US" sz="3200" dirty="0" smtClean="0"/>
              <a:t>Reunirse con y recivir comentarios de la Oficina </a:t>
            </a:r>
            <a:r>
              <a:rPr lang="en-US" sz="3200" dirty="0"/>
              <a:t>de Educación </a:t>
            </a:r>
            <a:r>
              <a:rPr lang="en-US" sz="3200" dirty="0" smtClean="0"/>
              <a:t>del Condado de Yolo (YCOE) </a:t>
            </a:r>
          </a:p>
          <a:p>
            <a:r>
              <a:rPr lang="en-US" sz="3200" b="1" dirty="0" smtClean="0"/>
              <a:t>14 de </a:t>
            </a:r>
            <a:r>
              <a:rPr lang="en-US" sz="3200" b="1" dirty="0" err="1" smtClean="0"/>
              <a:t>junio</a:t>
            </a:r>
            <a:r>
              <a:rPr lang="en-US" sz="3200" dirty="0" smtClean="0"/>
              <a:t>: </a:t>
            </a:r>
            <a:r>
              <a:rPr lang="es-ES" sz="3200" dirty="0" smtClean="0"/>
              <a:t>La </a:t>
            </a:r>
            <a:r>
              <a:rPr lang="es-ES" sz="3200" dirty="0"/>
              <a:t>Junta de Fideicomisarios revisa el borrador del LCAP Año 2018-19, Audiencia Pública en LCAP Año </a:t>
            </a:r>
            <a:r>
              <a:rPr lang="es-ES" sz="3200" dirty="0" smtClean="0"/>
              <a:t>2018-19</a:t>
            </a:r>
          </a:p>
          <a:p>
            <a:r>
              <a:rPr lang="en-US" sz="3200" b="1" dirty="0" smtClean="0"/>
              <a:t>28 de </a:t>
            </a:r>
            <a:r>
              <a:rPr lang="en-US" sz="3200" b="1" dirty="0" err="1" smtClean="0"/>
              <a:t>junio</a:t>
            </a:r>
            <a:r>
              <a:rPr lang="en-US" sz="3200" dirty="0" smtClean="0"/>
              <a:t>: </a:t>
            </a:r>
            <a:r>
              <a:rPr lang="es-ES" sz="3200" dirty="0"/>
              <a:t>Junta de Fideicomisarios vota en LCAP Año 2018-19, recomendación para aprobación del LCAP Año 2018-19</a:t>
            </a:r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 descr="&lt;strong&gt;Cycle&lt;/strong&gt; by lmproulx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328" y="4668749"/>
            <a:ext cx="2011672" cy="20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7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1E47FE53-EBF0-4DA7-9D9D-CC1C3A20F3CB}" type="slidenum">
              <a:rPr lang="en-US" smtClean="0"/>
              <a:t>14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38795" y="1876301"/>
            <a:ext cx="90964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Preguntas</a:t>
            </a:r>
            <a:r>
              <a:rPr lang="en-US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 Comentarios</a:t>
            </a:r>
            <a:endParaRPr lang="en-US" sz="80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07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s-ES" dirty="0"/>
              <a:t>Objetivos para la reunión de esta noche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Revise los puntos destacados de las aportaciones de las partes interesadas y la Encuesta </a:t>
            </a:r>
            <a:r>
              <a:rPr lang="es-ES" dirty="0" smtClean="0"/>
              <a:t>Niños Sanos en California</a:t>
            </a:r>
          </a:p>
          <a:p>
            <a:r>
              <a:rPr lang="es-ES" dirty="0"/>
              <a:t>Revise las 8 prioridades estatales y los elementos de datos </a:t>
            </a:r>
            <a:r>
              <a:rPr lang="es-ES" dirty="0" smtClean="0"/>
              <a:t>requeridos</a:t>
            </a:r>
          </a:p>
          <a:p>
            <a:r>
              <a:rPr lang="es-ES" dirty="0" smtClean="0"/>
              <a:t>Revisar </a:t>
            </a:r>
            <a:r>
              <a:rPr lang="es-ES" dirty="0"/>
              <a:t>los cambios de responsabilidad, incluido el cálculo de la tasa de </a:t>
            </a:r>
            <a:r>
              <a:rPr lang="es-ES" dirty="0" smtClean="0"/>
              <a:t>graduación</a:t>
            </a:r>
          </a:p>
          <a:p>
            <a:r>
              <a:rPr lang="es-ES" dirty="0"/>
              <a:t>LCAP para 2018-19: preguntas y comentarios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6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err="1" smtClean="0"/>
              <a:t>Aporte</a:t>
            </a:r>
            <a:r>
              <a:rPr lang="en-US" dirty="0" smtClean="0"/>
              <a:t> de </a:t>
            </a:r>
            <a:r>
              <a:rPr lang="en-US" dirty="0" err="1" smtClean="0"/>
              <a:t>partes</a:t>
            </a:r>
            <a:r>
              <a:rPr lang="en-US" dirty="0" smtClean="0"/>
              <a:t> </a:t>
            </a:r>
            <a:r>
              <a:rPr lang="en-US" dirty="0" err="1" smtClean="0"/>
              <a:t>interesadas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Encuesta</a:t>
            </a:r>
            <a:r>
              <a:rPr lang="en-US" sz="3200" dirty="0" smtClean="0"/>
              <a:t> annual de </a:t>
            </a:r>
            <a:r>
              <a:rPr lang="en-US" sz="3200" dirty="0" err="1" smtClean="0"/>
              <a:t>aporte</a:t>
            </a:r>
            <a:r>
              <a:rPr lang="en-US" sz="3200" dirty="0" smtClean="0"/>
              <a:t> del LCAP</a:t>
            </a:r>
          </a:p>
          <a:p>
            <a:r>
              <a:rPr lang="en-US" sz="3200" dirty="0" err="1"/>
              <a:t>Comité</a:t>
            </a:r>
            <a:r>
              <a:rPr lang="en-US" sz="3200" dirty="0"/>
              <a:t> </a:t>
            </a:r>
            <a:r>
              <a:rPr lang="en-US" sz="3200" dirty="0" err="1"/>
              <a:t>Asesor</a:t>
            </a:r>
            <a:r>
              <a:rPr lang="en-US" sz="3200" dirty="0"/>
              <a:t> de </a:t>
            </a:r>
            <a:r>
              <a:rPr lang="en-US" sz="3200" dirty="0" err="1"/>
              <a:t>Aprendices</a:t>
            </a:r>
            <a:r>
              <a:rPr lang="en-US" sz="3200" dirty="0"/>
              <a:t> de </a:t>
            </a:r>
            <a:r>
              <a:rPr lang="en-US" sz="3200" dirty="0" err="1"/>
              <a:t>Inglés</a:t>
            </a:r>
            <a:r>
              <a:rPr lang="en-US" sz="3200" dirty="0"/>
              <a:t> del </a:t>
            </a:r>
            <a:r>
              <a:rPr lang="en-US" sz="3200" dirty="0" smtClean="0"/>
              <a:t>Distrito</a:t>
            </a:r>
          </a:p>
          <a:p>
            <a:r>
              <a:rPr lang="en-US" sz="3200" dirty="0" err="1"/>
              <a:t>Comité</a:t>
            </a:r>
            <a:r>
              <a:rPr lang="en-US" sz="3200" dirty="0"/>
              <a:t> </a:t>
            </a:r>
            <a:r>
              <a:rPr lang="en-US" sz="3200" dirty="0" smtClean="0"/>
              <a:t>del LCAP</a:t>
            </a:r>
          </a:p>
          <a:p>
            <a:r>
              <a:rPr lang="en-US" sz="3200" dirty="0" err="1" smtClean="0"/>
              <a:t>Administradores</a:t>
            </a:r>
            <a:r>
              <a:rPr lang="en-US" sz="3200" dirty="0" smtClean="0"/>
              <a:t> de </a:t>
            </a:r>
            <a:r>
              <a:rPr lang="en-US" sz="3200" dirty="0" err="1" smtClean="0"/>
              <a:t>Escuelas</a:t>
            </a:r>
            <a:endParaRPr lang="en-US" sz="3200" dirty="0" smtClean="0"/>
          </a:p>
          <a:p>
            <a:r>
              <a:rPr lang="es-ES" sz="3200" dirty="0"/>
              <a:t>Encuesta Niños Sanos en California</a:t>
            </a:r>
          </a:p>
          <a:p>
            <a:r>
              <a:rPr lang="en-US" sz="3200" dirty="0" err="1" smtClean="0"/>
              <a:t>Encuesta</a:t>
            </a:r>
            <a:r>
              <a:rPr lang="en-US" sz="3200" dirty="0" smtClean="0"/>
              <a:t> del personal escolar de California</a:t>
            </a:r>
          </a:p>
          <a:p>
            <a:r>
              <a:rPr lang="en-US" sz="3200" dirty="0" err="1" smtClean="0"/>
              <a:t>Encuesta</a:t>
            </a:r>
            <a:r>
              <a:rPr lang="en-US" sz="3200" dirty="0" smtClean="0"/>
              <a:t> para padres de </a:t>
            </a:r>
            <a:r>
              <a:rPr lang="en-US" sz="3200" dirty="0" err="1" smtClean="0"/>
              <a:t>escuelas</a:t>
            </a:r>
            <a:r>
              <a:rPr lang="en-US" sz="3200" dirty="0" smtClean="0"/>
              <a:t> de California (en </a:t>
            </a:r>
            <a:r>
              <a:rPr lang="en-US" sz="3200" dirty="0" err="1" smtClean="0"/>
              <a:t>progreso</a:t>
            </a:r>
            <a:r>
              <a:rPr lang="en-US" sz="3200" dirty="0" smtClean="0"/>
              <a:t>)</a:t>
            </a:r>
          </a:p>
          <a:p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0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err="1" smtClean="0"/>
              <a:t>Aportacion</a:t>
            </a:r>
            <a:r>
              <a:rPr lang="en-US" dirty="0" smtClean="0"/>
              <a:t> de </a:t>
            </a:r>
            <a:r>
              <a:rPr lang="en-US" dirty="0" err="1" smtClean="0"/>
              <a:t>encuestas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07546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Prioridades</a:t>
            </a:r>
            <a:endParaRPr lang="en-US" sz="3200" dirty="0" smtClean="0"/>
          </a:p>
          <a:p>
            <a:pPr lvl="1"/>
            <a:r>
              <a:rPr lang="es-ES" sz="2800" dirty="0"/>
              <a:t>Mejorando la Enseñanza y el </a:t>
            </a:r>
            <a:r>
              <a:rPr lang="es-ES" sz="2800" dirty="0" smtClean="0"/>
              <a:t>Aprendizaje</a:t>
            </a:r>
          </a:p>
          <a:p>
            <a:pPr lvl="1"/>
            <a:r>
              <a:rPr lang="es-ES" sz="2800" dirty="0"/>
              <a:t>Mantenimiento, reparación y actualización de las </a:t>
            </a:r>
            <a:r>
              <a:rPr lang="es-ES" sz="2800" dirty="0" smtClean="0"/>
              <a:t>instalaciones</a:t>
            </a:r>
          </a:p>
          <a:p>
            <a:pPr lvl="1"/>
            <a:r>
              <a:rPr lang="en-US" sz="2800" dirty="0" err="1" smtClean="0"/>
              <a:t>Aprendizaje</a:t>
            </a:r>
            <a:r>
              <a:rPr lang="en-US" sz="2800" dirty="0" smtClean="0"/>
              <a:t> </a:t>
            </a:r>
            <a:r>
              <a:rPr lang="en-US" sz="2800" dirty="0" err="1" smtClean="0"/>
              <a:t>profesional</a:t>
            </a:r>
            <a:endParaRPr lang="en-US" sz="2800" dirty="0" smtClean="0"/>
          </a:p>
          <a:p>
            <a:pPr lvl="1"/>
            <a:r>
              <a:rPr lang="es-ES" sz="2800" dirty="0"/>
              <a:t>Intervenciones y Apoyo Académico </a:t>
            </a:r>
            <a:r>
              <a:rPr lang="es-ES" sz="2800" dirty="0" smtClean="0"/>
              <a:t>Dirigido</a:t>
            </a:r>
          </a:p>
          <a:p>
            <a:pPr lvl="1"/>
            <a:r>
              <a:rPr lang="es-ES" sz="2800" dirty="0"/>
              <a:t>Libros de texto y </a:t>
            </a:r>
            <a:r>
              <a:rPr lang="es-ES" sz="2800" dirty="0" smtClean="0"/>
              <a:t>materiales</a:t>
            </a:r>
          </a:p>
          <a:p>
            <a:pPr lvl="1"/>
            <a:r>
              <a:rPr lang="en-US" sz="2800" dirty="0" err="1" smtClean="0"/>
              <a:t>Apoyo</a:t>
            </a:r>
            <a:r>
              <a:rPr lang="en-US" sz="2800" dirty="0" smtClean="0"/>
              <a:t> para el </a:t>
            </a:r>
            <a:r>
              <a:rPr lang="en-US" sz="2800" dirty="0" err="1" smtClean="0"/>
              <a:t>comportamiento</a:t>
            </a:r>
            <a:endParaRPr lang="en-US" sz="2800" dirty="0" smtClean="0"/>
          </a:p>
          <a:p>
            <a:pPr lvl="1"/>
            <a:r>
              <a:rPr lang="en-US" sz="2800" dirty="0"/>
              <a:t>Educación especial</a:t>
            </a:r>
            <a:endParaRPr lang="en-US" sz="2800" dirty="0" smtClean="0"/>
          </a:p>
          <a:p>
            <a:pPr lvl="1"/>
            <a:r>
              <a:rPr lang="es-ES" sz="2800" dirty="0"/>
              <a:t>Alcance y apoyo para padres y familias</a:t>
            </a:r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E8C38C-9838-4B19-A166-AFA2E984EC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537216" y="4009749"/>
            <a:ext cx="1573433" cy="14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6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s-ES" dirty="0"/>
              <a:t>Encuesta Niños Sanos en California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291167"/>
              </p:ext>
            </p:extLst>
          </p:nvPr>
        </p:nvGraphicFramePr>
        <p:xfrm>
          <a:off x="2218113" y="3012253"/>
          <a:ext cx="7507779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406">
                  <a:extLst>
                    <a:ext uri="{9D8B030D-6E8A-4147-A177-3AD203B41FA5}">
                      <a16:colId xmlns:a16="http://schemas.microsoft.com/office/drawing/2014/main" val="3038841913"/>
                    </a:ext>
                  </a:extLst>
                </a:gridCol>
                <a:gridCol w="1411292">
                  <a:extLst>
                    <a:ext uri="{9D8B030D-6E8A-4147-A177-3AD203B41FA5}">
                      <a16:colId xmlns:a16="http://schemas.microsoft.com/office/drawing/2014/main" val="1734057212"/>
                    </a:ext>
                  </a:extLst>
                </a:gridCol>
                <a:gridCol w="1517139">
                  <a:extLst>
                    <a:ext uri="{9D8B030D-6E8A-4147-A177-3AD203B41FA5}">
                      <a16:colId xmlns:a16="http://schemas.microsoft.com/office/drawing/2014/main" val="879601787"/>
                    </a:ext>
                  </a:extLst>
                </a:gridCol>
                <a:gridCol w="1225523">
                  <a:extLst>
                    <a:ext uri="{9D8B030D-6E8A-4147-A177-3AD203B41FA5}">
                      <a16:colId xmlns:a16="http://schemas.microsoft.com/office/drawing/2014/main" val="3606158225"/>
                    </a:ext>
                  </a:extLst>
                </a:gridCol>
                <a:gridCol w="1579419">
                  <a:extLst>
                    <a:ext uri="{9D8B030D-6E8A-4147-A177-3AD203B41FA5}">
                      <a16:colId xmlns:a16="http://schemas.microsoft.com/office/drawing/2014/main" val="1001546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Sentido del estudiante de la seguridad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dirty="0" smtClean="0"/>
                        <a:t>Sentido del estudiante de la conectividad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272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2018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819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</a:t>
                      </a:r>
                      <a:r>
                        <a:rPr lang="en-US" sz="2400" baseline="30000" dirty="0" smtClean="0"/>
                        <a:t>°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grado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53% ↓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58%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49% ↓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736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</a:t>
                      </a:r>
                      <a:r>
                        <a:rPr lang="en-US" sz="2400" baseline="30000" dirty="0" smtClean="0"/>
                        <a:t>°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grado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50% ↓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</a:t>
                      </a:r>
                      <a:r>
                        <a:rPr lang="en-US" sz="2400" smtClean="0"/>
                        <a:t>% </a:t>
                      </a:r>
                      <a:r>
                        <a:rPr lang="en-US" sz="240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↑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205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11</a:t>
                      </a:r>
                      <a:r>
                        <a:rPr lang="en-US" sz="2400" baseline="30000" dirty="0" smtClean="0"/>
                        <a:t>°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grado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53% ↓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40% ↓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02874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2028305"/>
            <a:ext cx="8688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De 2017 a 2018, el sentido de seguridad del estudiante y el sentido de la conexión escolar ha disminuido, para cada nivel de grado encuestado</a:t>
            </a:r>
            <a:r>
              <a:rPr lang="es-ES" i="1" dirty="0"/>
              <a:t>. * Los resultados de 5to grado están pendientes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0820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1767" y="598516"/>
            <a:ext cx="23698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Prioridades del estado y elementos de datos requeridos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127" y="338551"/>
            <a:ext cx="8195021" cy="574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3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0218" y="819560"/>
            <a:ext cx="3081944" cy="3828640"/>
          </a:xfrm>
        </p:spPr>
        <p:txBody>
          <a:bodyPr>
            <a:normAutofit/>
          </a:bodyPr>
          <a:lstStyle/>
          <a:p>
            <a:r>
              <a:rPr lang="en-US" sz="3800" dirty="0" err="1" smtClean="0"/>
              <a:t>Informe</a:t>
            </a:r>
            <a:r>
              <a:rPr lang="en-US" sz="3800" dirty="0" smtClean="0"/>
              <a:t> del </a:t>
            </a:r>
            <a:r>
              <a:rPr lang="en-US" sz="3800" dirty="0" err="1" smtClean="0"/>
              <a:t>Tablero</a:t>
            </a:r>
            <a:r>
              <a:rPr lang="en-US" sz="3800" dirty="0" smtClean="0"/>
              <a:t> de </a:t>
            </a:r>
            <a:r>
              <a:rPr lang="en-US" sz="3800" dirty="0" err="1" smtClean="0"/>
              <a:t>Instrumentos</a:t>
            </a:r>
            <a:r>
              <a:rPr lang="en-US" sz="3800" dirty="0" smtClean="0"/>
              <a:t> – </a:t>
            </a:r>
            <a:r>
              <a:rPr lang="en-US" sz="3800" i="1" dirty="0" err="1" smtClean="0"/>
              <a:t>Midiendo</a:t>
            </a:r>
            <a:r>
              <a:rPr lang="en-US" sz="3800" i="1" dirty="0" smtClean="0"/>
              <a:t> las </a:t>
            </a:r>
            <a:r>
              <a:rPr lang="en-US" sz="3800" i="1" dirty="0" err="1" smtClean="0"/>
              <a:t>Prioridades</a:t>
            </a:r>
            <a:r>
              <a:rPr lang="en-US" sz="3800" i="1" dirty="0" smtClean="0"/>
              <a:t> del Estado</a:t>
            </a:r>
            <a:endParaRPr lang="en-US" sz="3800" i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762" y="809830"/>
            <a:ext cx="7950431" cy="52056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376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s-ES" dirty="0"/>
              <a:t>Cambios en la rendición de cuentas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Indicador de universidad y </a:t>
            </a:r>
            <a:r>
              <a:rPr lang="es-ES" dirty="0" smtClean="0"/>
              <a:t>carrera</a:t>
            </a:r>
          </a:p>
          <a:p>
            <a:r>
              <a:rPr lang="es-ES" dirty="0" smtClean="0"/>
              <a:t>Estado </a:t>
            </a:r>
            <a:r>
              <a:rPr lang="es-ES" dirty="0"/>
              <a:t>de la escuela alternativa del </a:t>
            </a:r>
            <a:r>
              <a:rPr lang="es-ES" dirty="0" smtClean="0"/>
              <a:t>tablero</a:t>
            </a:r>
          </a:p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crecimiento</a:t>
            </a:r>
            <a:r>
              <a:rPr lang="en-US" dirty="0"/>
              <a:t> </a:t>
            </a:r>
            <a:r>
              <a:rPr lang="en-US" dirty="0" err="1" smtClean="0"/>
              <a:t>estudiantil</a:t>
            </a:r>
            <a:endParaRPr lang="en-US" dirty="0" smtClean="0"/>
          </a:p>
          <a:p>
            <a:r>
              <a:rPr lang="en-US" dirty="0" err="1" smtClean="0"/>
              <a:t>Tasa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 smtClean="0"/>
              <a:t>participación</a:t>
            </a:r>
            <a:endParaRPr lang="en-US" dirty="0" smtClean="0"/>
          </a:p>
          <a:p>
            <a:r>
              <a:rPr lang="es-ES" dirty="0" smtClean="0"/>
              <a:t>Indicador </a:t>
            </a:r>
            <a:r>
              <a:rPr lang="es-ES" dirty="0"/>
              <a:t>de progreso del estudiante </a:t>
            </a:r>
            <a:r>
              <a:rPr lang="es-ES" dirty="0" smtClean="0"/>
              <a:t>de aprendizaje de inglés</a:t>
            </a:r>
          </a:p>
          <a:p>
            <a:r>
              <a:rPr lang="en-US" dirty="0" err="1" smtClean="0"/>
              <a:t>Ausentismo</a:t>
            </a:r>
            <a:r>
              <a:rPr lang="en-US" dirty="0" smtClean="0"/>
              <a:t> </a:t>
            </a:r>
            <a:r>
              <a:rPr lang="en-US" dirty="0" err="1" smtClean="0"/>
              <a:t>crónico</a:t>
            </a:r>
            <a:endParaRPr lang="en-US" dirty="0" smtClean="0"/>
          </a:p>
          <a:p>
            <a:r>
              <a:rPr lang="en-US" dirty="0" err="1" smtClean="0"/>
              <a:t>Cálculo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tasa</a:t>
            </a:r>
            <a:r>
              <a:rPr lang="en-US" dirty="0"/>
              <a:t> de </a:t>
            </a:r>
            <a:r>
              <a:rPr lang="en-US" dirty="0" err="1"/>
              <a:t>graduación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77333" y="299258"/>
            <a:ext cx="10515600" cy="925917"/>
          </a:xfrm>
        </p:spPr>
        <p:txBody>
          <a:bodyPr/>
          <a:lstStyle/>
          <a:p>
            <a:r>
              <a:rPr lang="es-ES" b="1" dirty="0"/>
              <a:t>Cambios a la </a:t>
            </a:r>
            <a:r>
              <a:rPr lang="es-ES" b="1" dirty="0" smtClean="0"/>
              <a:t>Tasa </a:t>
            </a:r>
            <a:r>
              <a:rPr lang="es-ES" b="1" dirty="0"/>
              <a:t>de </a:t>
            </a:r>
            <a:r>
              <a:rPr lang="es-ES" b="1" dirty="0" smtClean="0"/>
              <a:t>Graduación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LCAP Draft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91B35-56C2-4B2B-AB03-49730AE1ADB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858134"/>
              </p:ext>
            </p:extLst>
          </p:nvPr>
        </p:nvGraphicFramePr>
        <p:xfrm>
          <a:off x="677333" y="1405468"/>
          <a:ext cx="10837333" cy="4968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67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3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22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Descripción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Reglas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Antiguas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Nuevas Reglas para Cumplir </a:t>
                      </a:r>
                      <a:r>
                        <a:rPr lang="es-E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los</a:t>
                      </a:r>
                      <a:r>
                        <a:rPr lang="es-E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Lineamientos</a:t>
                      </a:r>
                      <a:r>
                        <a:rPr lang="es-E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Federales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9919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</a:t>
                      </a:r>
                      <a:r>
                        <a:rPr lang="en-US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 transfiere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de educación para adultos</a:t>
                      </a:r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a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</a:t>
                      </a:r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Universidad</a:t>
                      </a:r>
                      <a:r>
                        <a:rPr lang="en-US" sz="2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comunitaria</a:t>
                      </a:r>
                      <a:r>
                        <a:rPr lang="en-US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antes de finalizar el cuarto año en la escuela secundaria </a:t>
                      </a:r>
                      <a:r>
                        <a:rPr lang="en-US" sz="2000" b="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 obtener </a:t>
                      </a:r>
                      <a:r>
                        <a:rPr lang="en-US" sz="2000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diploma de escuela secundaria</a:t>
                      </a:r>
                      <a:r>
                        <a:rPr lang="en-US" sz="20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Eliminado del denominador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Permanecer en cohorte y contar como un "desertor"</a:t>
                      </a:r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8372">
                <a:tc>
                  <a:txBody>
                    <a:bodyPr/>
                    <a:lstStyle/>
                    <a:p>
                      <a:pPr algn="l"/>
                      <a:r>
                        <a:rPr lang="es-E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Recibe un </a:t>
                      </a:r>
                      <a:r>
                        <a:rPr lang="es-ES" sz="2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diploma de educación para adultos</a:t>
                      </a:r>
                      <a:endParaRPr lang="en-US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Contado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graduado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tradicional</a:t>
                      </a:r>
                      <a:r>
                        <a:rPr lang="en-US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(i.e.,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incluir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</a:t>
                      </a:r>
                      <a:r>
                        <a:rPr lang="en-U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numerador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denominador)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Permanecer en cohorte y no contar como un graduado</a:t>
                      </a:r>
                    </a:p>
                    <a:p>
                      <a:pPr algn="ctr"/>
                      <a:endParaRPr lang="en-US" sz="2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Nota: Estos estudiantes se contarán como un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graduado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graduado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 reports de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DataQuest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9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4151</TotalTime>
  <Words>866</Words>
  <Application>Microsoft Office PowerPoint</Application>
  <PresentationFormat>Widescreen</PresentationFormat>
  <Paragraphs>144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Office Theme</vt:lpstr>
      <vt:lpstr>PowerPoint Presentation</vt:lpstr>
      <vt:lpstr>Objetivos para la reunión de esta noche</vt:lpstr>
      <vt:lpstr>Aporte de partes interesadas</vt:lpstr>
      <vt:lpstr>Aportacion de encuestas</vt:lpstr>
      <vt:lpstr>Encuesta Niños Sanos en California</vt:lpstr>
      <vt:lpstr>PowerPoint Presentation</vt:lpstr>
      <vt:lpstr>Informe del Tablero de Instrumentos – Midiendo las Prioridades del Estado</vt:lpstr>
      <vt:lpstr>Cambios en la rendición de cuentas</vt:lpstr>
      <vt:lpstr>Cambios a la Tasa de Graduación</vt:lpstr>
      <vt:lpstr>Lo que hemos logrado para apoyar el aprendizaje de los estudiantes</vt:lpstr>
      <vt:lpstr>Lo que hemos logrado para apoyar el aprendizaje de los estudiantes we have achieved to support student learning</vt:lpstr>
      <vt:lpstr>Preguntas y Comentarios del LCAP </vt:lpstr>
      <vt:lpstr>Los Proximos Pasos para el LCAP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California’s Local, State, and Federal Accountability and Continuous Improvement System</dc:title>
  <dc:creator>Rachel Perry</dc:creator>
  <cp:lastModifiedBy>Yolanda Rodriguez</cp:lastModifiedBy>
  <cp:revision>118</cp:revision>
  <cp:lastPrinted>2018-05-04T21:06:32Z</cp:lastPrinted>
  <dcterms:created xsi:type="dcterms:W3CDTF">2016-09-16T17:13:39Z</dcterms:created>
  <dcterms:modified xsi:type="dcterms:W3CDTF">2018-06-05T18:34:11Z</dcterms:modified>
</cp:coreProperties>
</file>